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5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D441-AE50-42C5-8A07-F4AA4B568AE8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DB45D-CEE1-4042-B84F-CBC4644C2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8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8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84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Limited Partnership</a:t>
            </a:r>
            <a:br>
              <a:rPr lang="en-US" dirty="0" smtClean="0"/>
            </a:br>
            <a:r>
              <a:rPr lang="en-US" sz="2000" dirty="0" smtClean="0"/>
              <a:t>              (in MS AFTER January 1, 2015 – may also mean Limited Liability Company)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contain one or more general and one or more limited partners</a:t>
            </a:r>
          </a:p>
          <a:p>
            <a:r>
              <a:rPr lang="en-US" dirty="0" smtClean="0"/>
              <a:t>General Partners = Unlimited liability</a:t>
            </a:r>
          </a:p>
          <a:p>
            <a:r>
              <a:rPr lang="en-US" dirty="0" smtClean="0"/>
              <a:t>Limited Partners = Limited liability</a:t>
            </a:r>
          </a:p>
          <a:p>
            <a:r>
              <a:rPr lang="en-US" dirty="0" smtClean="0"/>
              <a:t>Must contain “limited partnership” or “LP” in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27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Limited Partnership</a:t>
            </a:r>
            <a:br>
              <a:rPr lang="en-US" dirty="0" smtClean="0"/>
            </a:br>
            <a:r>
              <a:rPr lang="en-US" sz="2000" dirty="0" smtClean="0"/>
              <a:t>              (in MS AFTER January 1, 2015 – may also mean Limited Liability Company)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Filing of Certificate of Limited Partnership with Secretary of 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Certificate must contain information on all general partners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Maintenance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dirty="0" smtClean="0"/>
              <a:t>Must file Certificate of Amendment upon any changes to current certificate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dirty="0" smtClean="0"/>
              <a:t>No Annual Report</a:t>
            </a:r>
          </a:p>
        </p:txBody>
      </p:sp>
    </p:spTree>
    <p:extLst>
      <p:ext uri="{BB962C8B-B14F-4D97-AF65-F5344CB8AC3E}">
        <p14:creationId xmlns:p14="http://schemas.microsoft.com/office/powerpoint/2010/main" val="595199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D. Corporation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Filing of Articles of Incorporation with Secretary of 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Name must include “Incorporation” or other allowable variation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Must create bylaws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Initial meeting must be documented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Professional corporation allowable for CPAs, dentists, architects, veterinarians, osteopaths, physicians, surgeons, or attorneys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Maintenance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dirty="0" smtClean="0"/>
              <a:t>Annual report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dirty="0" smtClean="0"/>
              <a:t>Filing amendments to Articles of Incorporation</a:t>
            </a:r>
          </a:p>
        </p:txBody>
      </p:sp>
    </p:spTree>
    <p:extLst>
      <p:ext uri="{BB962C8B-B14F-4D97-AF65-F5344CB8AC3E}">
        <p14:creationId xmlns:p14="http://schemas.microsoft.com/office/powerpoint/2010/main" val="1416388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S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states (including MS), formed as a corporation as described above</a:t>
            </a:r>
          </a:p>
          <a:p>
            <a:r>
              <a:rPr lang="en-US" dirty="0" smtClean="0"/>
              <a:t>“S” status is generally just a Federal classification</a:t>
            </a:r>
          </a:p>
          <a:p>
            <a:r>
              <a:rPr lang="en-US" dirty="0" smtClean="0"/>
              <a:t>Potential taxable event if converting from a “regular” corporation that has been doing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39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 S Corporation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Filing of Articles of Incorporation with Secretary of 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Name must include “Incorporation” or other allowable variation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Must create bylaws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Initial meeting must be documented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Professional corporation allowable for CPAs, dentists, architects, veterinarians, osteopaths, physicians, surgeons, or attorneys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Maintenance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dirty="0" smtClean="0"/>
              <a:t>Annual report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dirty="0" smtClean="0"/>
              <a:t>Filing amendments to Articles of Incorporation</a:t>
            </a:r>
          </a:p>
        </p:txBody>
      </p:sp>
    </p:spTree>
    <p:extLst>
      <p:ext uri="{BB962C8B-B14F-4D97-AF65-F5344CB8AC3E}">
        <p14:creationId xmlns:p14="http://schemas.microsoft.com/office/powerpoint/2010/main" val="3316302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Limited Liability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May have only one member</a:t>
            </a:r>
          </a:p>
          <a:p>
            <a:r>
              <a:rPr lang="en-US" dirty="0" smtClean="0"/>
              <a:t>Members have limited liability</a:t>
            </a:r>
          </a:p>
          <a:p>
            <a:r>
              <a:rPr lang="en-US" dirty="0" smtClean="0"/>
              <a:t>May have various “classes” of ownership similar to various classes of stock in a corporation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600" dirty="0" smtClean="0"/>
              <a:t>Formation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Filing a Certificate of Formation with the Secretary of State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Name must contain “Limited Liability Company”, “L.L.C.”, or “LLC”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Maintenance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Annual report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0533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9905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Laws That May Affect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52430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Income Tax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types of entities are required to file an annual income tax return with both the Internal Revenue Service (IRS) and the MS Department of Revenue (MS DOR)</a:t>
            </a:r>
          </a:p>
          <a:p>
            <a:pPr lvl="2"/>
            <a:r>
              <a:rPr lang="en-US" dirty="0" smtClean="0"/>
              <a:t>General Partnerships</a:t>
            </a:r>
          </a:p>
          <a:p>
            <a:pPr lvl="2"/>
            <a:r>
              <a:rPr lang="en-US" dirty="0" smtClean="0"/>
              <a:t>Limited Partnerships</a:t>
            </a:r>
          </a:p>
          <a:p>
            <a:pPr lvl="2"/>
            <a:r>
              <a:rPr lang="en-US" dirty="0" smtClean="0"/>
              <a:t>Corporations</a:t>
            </a:r>
          </a:p>
          <a:p>
            <a:pPr lvl="2"/>
            <a:r>
              <a:rPr lang="en-US" dirty="0" smtClean="0"/>
              <a:t>S Corporations</a:t>
            </a:r>
          </a:p>
          <a:p>
            <a:pPr lvl="2"/>
            <a:r>
              <a:rPr lang="en-US" dirty="0" smtClean="0"/>
              <a:t>Limited Liability Company with two or more members</a:t>
            </a:r>
          </a:p>
          <a:p>
            <a:pPr lvl="2"/>
            <a:endParaRPr lang="en-US" dirty="0"/>
          </a:p>
          <a:p>
            <a:r>
              <a:rPr lang="en-US" dirty="0" smtClean="0"/>
              <a:t>Single member LLCs are reported on the owner’s tax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0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Franchise Tax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 Mississippi, Corporations and S Corporations pay franchise tax.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12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Employment Tax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Any business that has employees are responsible for the following:</a:t>
            </a:r>
          </a:p>
          <a:p>
            <a:pPr marL="1257300" lvl="2" indent="-342900">
              <a:buAutoNum type="alphaUcPeriod"/>
            </a:pPr>
            <a:r>
              <a:rPr lang="en-US" sz="2800" dirty="0" smtClean="0"/>
              <a:t>Federal and State income tax withholding</a:t>
            </a:r>
          </a:p>
          <a:p>
            <a:pPr marL="1257300" lvl="2" indent="-342900">
              <a:buAutoNum type="alphaUcPeriod"/>
            </a:pPr>
            <a:r>
              <a:rPr lang="en-US" sz="2800" dirty="0" smtClean="0"/>
              <a:t>Federal Medicare and Social Security withholding</a:t>
            </a:r>
          </a:p>
          <a:p>
            <a:pPr marL="1257300" lvl="2" indent="-342900">
              <a:buAutoNum type="alphaUcPeriod"/>
            </a:pPr>
            <a:r>
              <a:rPr lang="en-US" sz="2800" dirty="0" smtClean="0"/>
              <a:t>Federal Medicare and Social Security employer taxes</a:t>
            </a:r>
          </a:p>
          <a:p>
            <a:pPr marL="1257300" lvl="2" indent="-342900">
              <a:buAutoNum type="alphaUcPeriod"/>
            </a:pPr>
            <a:r>
              <a:rPr lang="en-US" sz="2800" dirty="0" smtClean="0"/>
              <a:t>Federal and State </a:t>
            </a:r>
            <a:r>
              <a:rPr lang="en-US" sz="2800" dirty="0" err="1" smtClean="0"/>
              <a:t>unemployement</a:t>
            </a:r>
            <a:r>
              <a:rPr lang="en-US" sz="2800" dirty="0" smtClean="0"/>
              <a:t> taxes</a:t>
            </a:r>
          </a:p>
          <a:p>
            <a:pPr marL="1257300" lvl="2" indent="-342900">
              <a:buAutoNum type="alphaUcPeriod"/>
            </a:pPr>
            <a:r>
              <a:rPr lang="en-US" sz="2800" dirty="0" smtClean="0"/>
              <a:t>Some other states have additional employer taxes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4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7553" y="5105400"/>
            <a:ext cx="6123709" cy="609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GCE Presentation –</a:t>
            </a:r>
            <a:br>
              <a:rPr lang="en-US" sz="2800" dirty="0" smtClean="0"/>
            </a:br>
            <a:r>
              <a:rPr lang="en-US" sz="2800" dirty="0" smtClean="0"/>
              <a:t>Legal Issues in Business Formation and Operations</a:t>
            </a:r>
            <a:endParaRPr lang="en-US" sz="2800" dirty="0"/>
          </a:p>
        </p:txBody>
      </p:sp>
      <p:pic>
        <p:nvPicPr>
          <p:cNvPr id="3" name="Picture 2" descr="howell_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752601"/>
            <a:ext cx="12188825" cy="29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1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D. The Time for Payment of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Employment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Federal income tax withholding, </a:t>
            </a:r>
            <a:r>
              <a:rPr lang="en-US" dirty="0" err="1" smtClean="0"/>
              <a:t>medicare</a:t>
            </a:r>
            <a:r>
              <a:rPr lang="en-US" dirty="0" smtClean="0"/>
              <a:t>, and social security payments are generally due at a minimum of quarterly.  It is dependent upon the amount due.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income tax withholding is </a:t>
            </a:r>
            <a:r>
              <a:rPr lang="en-US" dirty="0"/>
              <a:t>generally due at a minimum of quarterly.  It is dependent upon the amount </a:t>
            </a:r>
            <a:r>
              <a:rPr lang="en-US" dirty="0" smtClean="0"/>
              <a:t>due.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Federal unemployment tax is due upon the earlier of:</a:t>
            </a:r>
          </a:p>
          <a:p>
            <a:pPr lvl="2"/>
            <a:r>
              <a:rPr lang="en-US" dirty="0" smtClean="0"/>
              <a:t>The quarter in which there is a cumulative amount due of $500 or more, or</a:t>
            </a:r>
          </a:p>
          <a:p>
            <a:pPr lvl="2"/>
            <a:r>
              <a:rPr lang="en-US" dirty="0" smtClean="0"/>
              <a:t>Annually due January 31</a:t>
            </a:r>
            <a:r>
              <a:rPr lang="en-US" baseline="30000" dirty="0" smtClean="0"/>
              <a:t>st</a:t>
            </a:r>
            <a:endParaRPr lang="en-US" dirty="0"/>
          </a:p>
          <a:p>
            <a:pPr marL="514350" indent="-514350">
              <a:buAutoNum type="arabicPeriod" startAt="4"/>
            </a:pPr>
            <a:r>
              <a:rPr lang="en-US" dirty="0" smtClean="0"/>
              <a:t>State unemployment taxes are generally paid via a quarterly return</a:t>
            </a:r>
          </a:p>
        </p:txBody>
      </p:sp>
    </p:spTree>
    <p:extLst>
      <p:ext uri="{BB962C8B-B14F-4D97-AF65-F5344CB8AC3E}">
        <p14:creationId xmlns:p14="http://schemas.microsoft.com/office/powerpoint/2010/main" val="678378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licensure at state level</a:t>
            </a:r>
          </a:p>
          <a:p>
            <a:r>
              <a:rPr lang="en-US" dirty="0" smtClean="0"/>
              <a:t>County and city business licenses</a:t>
            </a:r>
          </a:p>
          <a:p>
            <a:r>
              <a:rPr lang="en-US" dirty="0" smtClean="0"/>
              <a:t>Permits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717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9905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How Can Your Professionals Help You?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5859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Your Attorney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assist with operating agreements.  Especially crucial if having two or more owners.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Corporation organizational documents including stock issuance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Secretary of State filings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Reviewing and drafting various buy-sell agreements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legal documents that you are required to sign should be reviewed by either an attorney or CPA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Trademarks, intellectual property, copyrights, and patents are issues that should be addressed by an attorney.</a:t>
            </a:r>
          </a:p>
        </p:txBody>
      </p:sp>
    </p:spTree>
    <p:extLst>
      <p:ext uri="{BB962C8B-B14F-4D97-AF65-F5344CB8AC3E}">
        <p14:creationId xmlns:p14="http://schemas.microsoft.com/office/powerpoint/2010/main" val="653096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Your Accountant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 planning including selecting type of entity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Advise regarding capital requirements and contributions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Assist with setting up books and periodic review for possible adjustments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Filing tax returns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consulting including compensation, costing, forecasting and projections</a:t>
            </a:r>
          </a:p>
        </p:txBody>
      </p:sp>
    </p:spTree>
    <p:extLst>
      <p:ext uri="{BB962C8B-B14F-4D97-AF65-F5344CB8AC3E}">
        <p14:creationId xmlns:p14="http://schemas.microsoft.com/office/powerpoint/2010/main" val="1952582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Your Payroll Service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Quickbooks</a:t>
            </a:r>
            <a:endParaRPr lang="en-US" dirty="0" smtClean="0"/>
          </a:p>
          <a:p>
            <a:r>
              <a:rPr lang="en-US" dirty="0" smtClean="0"/>
              <a:t>Employer Liability Management (ELM)</a:t>
            </a:r>
          </a:p>
          <a:p>
            <a:r>
              <a:rPr lang="en-US" dirty="0" smtClean="0"/>
              <a:t>Paychex</a:t>
            </a:r>
          </a:p>
          <a:p>
            <a:r>
              <a:rPr lang="en-US" dirty="0" smtClean="0"/>
              <a:t>ADP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Payroll check processing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Payroll tax processing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Retirement plans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Health insurance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New hire reporting</a:t>
            </a:r>
          </a:p>
        </p:txBody>
      </p:sp>
    </p:spTree>
    <p:extLst>
      <p:ext uri="{BB962C8B-B14F-4D97-AF65-F5344CB8AC3E}">
        <p14:creationId xmlns:p14="http://schemas.microsoft.com/office/powerpoint/2010/main" val="2761521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D. Your Pension Plan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401(k)</a:t>
            </a:r>
          </a:p>
          <a:p>
            <a:r>
              <a:rPr lang="en-US" dirty="0" smtClean="0"/>
              <a:t>Profit sharing</a:t>
            </a:r>
          </a:p>
          <a:p>
            <a:r>
              <a:rPr lang="en-US" dirty="0" smtClean="0"/>
              <a:t>SEP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IRAs</a:t>
            </a:r>
          </a:p>
          <a:p>
            <a:r>
              <a:rPr lang="en-US" dirty="0" smtClean="0"/>
              <a:t>ROTHs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71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E. Pre-employment Screening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criminal check</a:t>
            </a:r>
          </a:p>
          <a:p>
            <a:r>
              <a:rPr lang="en-US" dirty="0" smtClean="0"/>
              <a:t>County criminal check</a:t>
            </a:r>
          </a:p>
          <a:p>
            <a:r>
              <a:rPr lang="en-US" dirty="0" smtClean="0"/>
              <a:t>Sex offender list</a:t>
            </a:r>
          </a:p>
          <a:p>
            <a:r>
              <a:rPr lang="en-US" dirty="0" smtClean="0"/>
              <a:t>SS number trace – address history</a:t>
            </a:r>
          </a:p>
          <a:p>
            <a:r>
              <a:rPr lang="en-US" dirty="0" smtClean="0"/>
              <a:t>Domestic terrorist watch list</a:t>
            </a:r>
          </a:p>
          <a:p>
            <a:r>
              <a:rPr lang="en-US" dirty="0" smtClean="0"/>
              <a:t>School verification</a:t>
            </a:r>
          </a:p>
          <a:p>
            <a:r>
              <a:rPr lang="en-US" dirty="0" smtClean="0"/>
              <a:t>Employer verification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99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www.howellcpa-pa.com/research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Entity Formation Checklist</a:t>
            </a:r>
          </a:p>
          <a:p>
            <a:r>
              <a:rPr lang="en-US" dirty="0" smtClean="0"/>
              <a:t>New Office Checklist</a:t>
            </a:r>
          </a:p>
          <a:p>
            <a:r>
              <a:rPr lang="en-US" dirty="0" smtClean="0"/>
              <a:t>Management and Personnel Resources</a:t>
            </a:r>
          </a:p>
          <a:p>
            <a:r>
              <a:rPr lang="en-US" dirty="0" smtClean="0"/>
              <a:t>Employment Candidate Background Consent Form</a:t>
            </a:r>
          </a:p>
          <a:p>
            <a:r>
              <a:rPr lang="en-US" dirty="0" smtClean="0"/>
              <a:t>Fair Credit Reporting Act</a:t>
            </a:r>
          </a:p>
          <a:p>
            <a:r>
              <a:rPr lang="en-US" dirty="0" smtClean="0"/>
              <a:t>The Complete Employers Guide to Background Checks and Reports – a </a:t>
            </a:r>
            <a:r>
              <a:rPr lang="en-US" dirty="0" err="1" smtClean="0"/>
              <a:t>GoodHire</a:t>
            </a:r>
            <a:r>
              <a:rPr lang="en-US" dirty="0" smtClean="0"/>
              <a:t> Publication</a:t>
            </a:r>
          </a:p>
          <a:p>
            <a:r>
              <a:rPr lang="en-US" dirty="0" smtClean="0"/>
              <a:t>MS Articles of Incorporation Example</a:t>
            </a:r>
          </a:p>
          <a:p>
            <a:r>
              <a:rPr lang="en-US" dirty="0" smtClean="0"/>
              <a:t>Others </a:t>
            </a:r>
            <a:r>
              <a:rPr lang="en-US" smtClean="0"/>
              <a:t>added periodically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47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Denise Howell, CPA, CGMA</a:t>
            </a:r>
            <a:br>
              <a:rPr lang="en-US" dirty="0" smtClean="0"/>
            </a:br>
            <a:r>
              <a:rPr lang="en-US" dirty="0" smtClean="0"/>
              <a:t>HOWELL CPA, PA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228-396-2996</a:t>
            </a:r>
          </a:p>
          <a:p>
            <a:r>
              <a:rPr lang="en-US" dirty="0" smtClean="0"/>
              <a:t>www.howellcpa-pa.com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1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BUSINESS ORGANIZATION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7479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Have a Partner?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Arguments For:</a:t>
            </a:r>
          </a:p>
          <a:p>
            <a:pPr lvl="1"/>
            <a:r>
              <a:rPr lang="en-US" dirty="0" smtClean="0"/>
              <a:t>“Two can accomplish more than twice as much as one.  If one fails, the other pulls him up; but, if a man falls when he is alone, he is in trouble.  And, one standing alone can be attacked and defeated; but, two can stand back-to-back and conquer.  Three is even better, for a triple-braided cord is not easily broken.” Solomon</a:t>
            </a:r>
          </a:p>
          <a:p>
            <a:pPr lvl="1"/>
            <a:r>
              <a:rPr lang="en-US" dirty="0" smtClean="0"/>
              <a:t>Co-Manager to share workload, i.e. – time off</a:t>
            </a:r>
          </a:p>
          <a:p>
            <a:pPr lvl="1"/>
            <a:r>
              <a:rPr lang="en-US" dirty="0" smtClean="0"/>
              <a:t>Passionate co-worker</a:t>
            </a:r>
          </a:p>
          <a:p>
            <a:pPr lvl="1"/>
            <a:r>
              <a:rPr lang="en-US" dirty="0" smtClean="0"/>
              <a:t>Complementary talents</a:t>
            </a:r>
          </a:p>
          <a:p>
            <a:pPr lvl="1"/>
            <a:r>
              <a:rPr lang="en-US" dirty="0" smtClean="0"/>
              <a:t>Shared capital/funding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8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Have a Partner?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2"/>
            </a:pPr>
            <a:r>
              <a:rPr lang="en-US" dirty="0" smtClean="0"/>
              <a:t>Arguments Against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Shared decision making voice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Possible detrimental consequences from actions or lack of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Disagreements to the point of dysfunction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5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Have a Partner?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3"/>
            </a:pPr>
            <a:r>
              <a:rPr lang="en-US" dirty="0" smtClean="0"/>
              <a:t>Things to Consider</a:t>
            </a:r>
          </a:p>
          <a:p>
            <a:pPr lvl="1"/>
            <a:r>
              <a:rPr lang="en-US" dirty="0" smtClean="0"/>
              <a:t>Work ethic</a:t>
            </a:r>
          </a:p>
          <a:p>
            <a:pPr lvl="1"/>
            <a:r>
              <a:rPr lang="en-US" dirty="0" smtClean="0"/>
              <a:t>Similar work culture/strategic planning</a:t>
            </a:r>
          </a:p>
          <a:p>
            <a:pPr lvl="1"/>
            <a:r>
              <a:rPr lang="en-US" dirty="0" smtClean="0"/>
              <a:t>Agreements to include veto power in areas of specialties</a:t>
            </a:r>
          </a:p>
          <a:p>
            <a:pPr lvl="1"/>
            <a:r>
              <a:rPr lang="en-US" dirty="0" smtClean="0"/>
              <a:t>Buy-sell agreement within operating agreement</a:t>
            </a:r>
          </a:p>
          <a:p>
            <a:pPr lvl="1"/>
            <a:r>
              <a:rPr lang="en-US" dirty="0" smtClean="0"/>
              <a:t>Right of First Refusal Clause</a:t>
            </a:r>
          </a:p>
          <a:p>
            <a:pPr lvl="1"/>
            <a:r>
              <a:rPr lang="en-US" dirty="0" smtClean="0"/>
              <a:t>Covenant Not to Compete</a:t>
            </a:r>
          </a:p>
          <a:p>
            <a:pPr lvl="1"/>
            <a:r>
              <a:rPr lang="en-US" dirty="0" smtClean="0"/>
              <a:t>Death of partner – funding of buyout</a:t>
            </a:r>
          </a:p>
          <a:p>
            <a:pPr lvl="3"/>
            <a:r>
              <a:rPr lang="en-US" dirty="0" smtClean="0"/>
              <a:t>Life Insurance</a:t>
            </a:r>
          </a:p>
        </p:txBody>
      </p:sp>
    </p:spTree>
    <p:extLst>
      <p:ext uri="{BB962C8B-B14F-4D97-AF65-F5344CB8AC3E}">
        <p14:creationId xmlns:p14="http://schemas.microsoft.com/office/powerpoint/2010/main" val="306437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99057"/>
          </a:xfrm>
        </p:spPr>
        <p:txBody>
          <a:bodyPr>
            <a:normAutofit/>
          </a:bodyPr>
          <a:lstStyle/>
          <a:p>
            <a:r>
              <a:rPr lang="en-US" dirty="0" smtClean="0"/>
              <a:t>What Type of Business Organization</a:t>
            </a:r>
            <a:br>
              <a:rPr lang="en-US" dirty="0" smtClean="0"/>
            </a:br>
            <a:r>
              <a:rPr lang="en-US" dirty="0" smtClean="0"/>
              <a:t>is Best for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5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Sole Proprietor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no formation requirements</a:t>
            </a:r>
          </a:p>
          <a:p>
            <a:r>
              <a:rPr lang="en-US" dirty="0" smtClean="0"/>
              <a:t>One owner</a:t>
            </a:r>
          </a:p>
          <a:p>
            <a:r>
              <a:rPr lang="en-US" dirty="0" smtClean="0"/>
              <a:t>Create d/b/a (doing business as) accounts for business name</a:t>
            </a:r>
          </a:p>
          <a:p>
            <a:r>
              <a:rPr lang="en-US" dirty="0" smtClean="0"/>
              <a:t>Federal ID only required if have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General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Unlimited liability</a:t>
            </a:r>
          </a:p>
          <a:p>
            <a:r>
              <a:rPr lang="en-US" dirty="0" smtClean="0"/>
              <a:t>Must be two or more partners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600" dirty="0" smtClean="0"/>
              <a:t>Formation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Filing a Certificate of Formation with the Secretary of State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Maintenance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Must file certificate of amendment upon any changes to current certificate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739649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239</TotalTime>
  <Words>1030</Words>
  <Application>Microsoft Office PowerPoint</Application>
  <PresentationFormat>Widescreen</PresentationFormat>
  <Paragraphs>176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Corbel</vt:lpstr>
      <vt:lpstr>Depth</vt:lpstr>
      <vt:lpstr>PowerPoint Presentation</vt:lpstr>
      <vt:lpstr>GCE Presentation – Legal Issues in Business Formation and Operations</vt:lpstr>
      <vt:lpstr>BUSINESS ORGANIZATION</vt:lpstr>
      <vt:lpstr>Should You Have a Partner?</vt:lpstr>
      <vt:lpstr>Should You Have a Partner?</vt:lpstr>
      <vt:lpstr>Should You Have a Partner?</vt:lpstr>
      <vt:lpstr>What Type of Business Organization is Best for You?</vt:lpstr>
      <vt:lpstr>A. Sole Proprietor</vt:lpstr>
      <vt:lpstr>B. General Partnership</vt:lpstr>
      <vt:lpstr>C. Limited Partnership               (in MS AFTER January 1, 2015 – may also mean Limited Liability Company)</vt:lpstr>
      <vt:lpstr>C. Limited Partnership               (in MS AFTER January 1, 2015 – may also mean Limited Liability Company)</vt:lpstr>
      <vt:lpstr>D. Corporation</vt:lpstr>
      <vt:lpstr>E. S Corporation</vt:lpstr>
      <vt:lpstr>E. S Corporation</vt:lpstr>
      <vt:lpstr>F. Limited Liability Company</vt:lpstr>
      <vt:lpstr>Laws That May Affect You</vt:lpstr>
      <vt:lpstr>A. Income Tax Returns</vt:lpstr>
      <vt:lpstr>B. Franchise Tax Returns</vt:lpstr>
      <vt:lpstr>C. Employment Tax Returns</vt:lpstr>
      <vt:lpstr>D. The Time for Payment of         Employment Taxes</vt:lpstr>
      <vt:lpstr>E. Licensing</vt:lpstr>
      <vt:lpstr>How Can Your Professionals Help You?</vt:lpstr>
      <vt:lpstr>A. Your Attorney</vt:lpstr>
      <vt:lpstr>B. Your Accountant</vt:lpstr>
      <vt:lpstr>C. Your Payroll Service Provider</vt:lpstr>
      <vt:lpstr>D. Your Pension Plan Manager</vt:lpstr>
      <vt:lpstr>E. Pre-employment Screening Service</vt:lpstr>
      <vt:lpstr>www.howellcpa-pa.com/research</vt:lpstr>
      <vt:lpstr>Denise Howell, CPA, CGMA HOWELL CPA, PA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Howell</dc:creator>
  <cp:lastModifiedBy>Denise Howell</cp:lastModifiedBy>
  <cp:revision>27</cp:revision>
  <dcterms:created xsi:type="dcterms:W3CDTF">2014-11-04T17:32:43Z</dcterms:created>
  <dcterms:modified xsi:type="dcterms:W3CDTF">2014-11-04T21:31:52Z</dcterms:modified>
</cp:coreProperties>
</file>